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256" r:id="rId2"/>
    <p:sldId id="286" r:id="rId3"/>
    <p:sldId id="257" r:id="rId4"/>
    <p:sldId id="259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5" r:id="rId27"/>
    <p:sldId id="284" r:id="rId28"/>
    <p:sldId id="287" r:id="rId29"/>
    <p:sldId id="288" r:id="rId30"/>
    <p:sldId id="289" r:id="rId31"/>
    <p:sldId id="290" r:id="rId32"/>
    <p:sldId id="291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74" autoAdjust="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8E4A68-453A-42AE-AE0C-C31A6D133072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992FD8DD-CD71-4A79-A3CD-4228C87CD99C}">
      <dgm:prSet phldrT="[Text]" custT="1"/>
      <dgm:spPr/>
      <dgm:t>
        <a:bodyPr/>
        <a:lstStyle/>
        <a:p>
          <a:endParaRPr lang="en-US" sz="1600" dirty="0" smtClean="0"/>
        </a:p>
        <a:p>
          <a:r>
            <a:rPr lang="en-US" sz="1600" dirty="0" smtClean="0"/>
            <a:t>Multi-</a:t>
          </a:r>
        </a:p>
        <a:p>
          <a:r>
            <a:rPr lang="en-US" sz="1600" dirty="0" err="1" smtClean="0"/>
            <a:t>displinary</a:t>
          </a:r>
          <a:r>
            <a:rPr lang="en-US" sz="1600" dirty="0" smtClean="0"/>
            <a:t> </a:t>
          </a:r>
        </a:p>
        <a:p>
          <a:r>
            <a:rPr lang="en-US" sz="1600" dirty="0" smtClean="0"/>
            <a:t>10%</a:t>
          </a:r>
          <a:endParaRPr lang="en-US" sz="1600" dirty="0"/>
        </a:p>
      </dgm:t>
    </dgm:pt>
    <dgm:pt modelId="{4C47FC7D-4A2E-424B-AC65-9DCA509B688E}" type="parTrans" cxnId="{145E7138-CA44-47D6-BDD8-47E44B0811B0}">
      <dgm:prSet/>
      <dgm:spPr/>
      <dgm:t>
        <a:bodyPr/>
        <a:lstStyle/>
        <a:p>
          <a:endParaRPr lang="en-US"/>
        </a:p>
      </dgm:t>
    </dgm:pt>
    <dgm:pt modelId="{081644FC-E412-4719-8BC0-F43B0EFD5F8A}" type="sibTrans" cxnId="{145E7138-CA44-47D6-BDD8-47E44B0811B0}">
      <dgm:prSet/>
      <dgm:spPr/>
      <dgm:t>
        <a:bodyPr/>
        <a:lstStyle/>
        <a:p>
          <a:endParaRPr lang="en-US"/>
        </a:p>
      </dgm:t>
    </dgm:pt>
    <dgm:pt modelId="{D24F4F25-F641-468D-973C-0E1171F0DC07}">
      <dgm:prSet phldrT="[Text]" custT="1"/>
      <dgm:spPr/>
      <dgm:t>
        <a:bodyPr/>
        <a:lstStyle/>
        <a:p>
          <a:r>
            <a:rPr lang="en-US" sz="1600" dirty="0" smtClean="0"/>
            <a:t>Higher order thinking skills 20%</a:t>
          </a:r>
          <a:endParaRPr lang="en-US" sz="1600" dirty="0"/>
        </a:p>
      </dgm:t>
    </dgm:pt>
    <dgm:pt modelId="{021D09AD-D23B-46CB-84A8-FE7E62159348}" type="parTrans" cxnId="{507EF3D4-913C-43C1-87CF-D89634222468}">
      <dgm:prSet/>
      <dgm:spPr/>
      <dgm:t>
        <a:bodyPr/>
        <a:lstStyle/>
        <a:p>
          <a:endParaRPr lang="en-US"/>
        </a:p>
      </dgm:t>
    </dgm:pt>
    <dgm:pt modelId="{98149216-7481-4C0E-9249-9DCD7CB44762}" type="sibTrans" cxnId="{507EF3D4-913C-43C1-87CF-D89634222468}">
      <dgm:prSet/>
      <dgm:spPr/>
      <dgm:t>
        <a:bodyPr/>
        <a:lstStyle/>
        <a:p>
          <a:endParaRPr lang="en-US"/>
        </a:p>
      </dgm:t>
    </dgm:pt>
    <dgm:pt modelId="{C134E5B3-5B50-4F36-B0DE-CB7B18DB78E6}">
      <dgm:prSet phldrT="[Text]" custT="1"/>
      <dgm:spPr/>
      <dgm:t>
        <a:bodyPr/>
        <a:lstStyle/>
        <a:p>
          <a:r>
            <a:rPr lang="en-US" sz="4000" dirty="0" smtClean="0"/>
            <a:t>Remembering 25% </a:t>
          </a:r>
          <a:endParaRPr lang="en-US" sz="4000" dirty="0"/>
        </a:p>
      </dgm:t>
    </dgm:pt>
    <dgm:pt modelId="{1D578B83-C6E1-4640-BAD4-3627AAE71F19}" type="parTrans" cxnId="{E86FA17B-092B-4EC2-9718-D8ED3567495D}">
      <dgm:prSet/>
      <dgm:spPr/>
      <dgm:t>
        <a:bodyPr/>
        <a:lstStyle/>
        <a:p>
          <a:endParaRPr lang="en-US"/>
        </a:p>
      </dgm:t>
    </dgm:pt>
    <dgm:pt modelId="{E1BCBE34-15CB-48E5-AB5D-1ABE8D12F1A6}" type="sibTrans" cxnId="{E86FA17B-092B-4EC2-9718-D8ED3567495D}">
      <dgm:prSet/>
      <dgm:spPr/>
      <dgm:t>
        <a:bodyPr/>
        <a:lstStyle/>
        <a:p>
          <a:endParaRPr lang="en-US"/>
        </a:p>
      </dgm:t>
    </dgm:pt>
    <dgm:pt modelId="{E8CADF72-B181-4F27-B0D9-99387C8FCBC2}">
      <dgm:prSet phldrT="[Text]" custT="1"/>
      <dgm:spPr/>
      <dgm:t>
        <a:bodyPr/>
        <a:lstStyle/>
        <a:p>
          <a:r>
            <a:rPr lang="en-US" sz="2400" dirty="0" smtClean="0"/>
            <a:t>Application 20%</a:t>
          </a:r>
          <a:endParaRPr lang="en-US" sz="2400" dirty="0"/>
        </a:p>
      </dgm:t>
    </dgm:pt>
    <dgm:pt modelId="{270BD54F-F394-4401-9899-DF729DED7B19}" type="parTrans" cxnId="{E03D2312-257E-413E-80DE-FA6686ED95D8}">
      <dgm:prSet/>
      <dgm:spPr/>
      <dgm:t>
        <a:bodyPr/>
        <a:lstStyle/>
        <a:p>
          <a:endParaRPr lang="en-US"/>
        </a:p>
      </dgm:t>
    </dgm:pt>
    <dgm:pt modelId="{96252AE1-F4E8-415D-B2BC-0C84D7107D18}" type="sibTrans" cxnId="{E03D2312-257E-413E-80DE-FA6686ED95D8}">
      <dgm:prSet/>
      <dgm:spPr/>
      <dgm:t>
        <a:bodyPr/>
        <a:lstStyle/>
        <a:p>
          <a:endParaRPr lang="en-US"/>
        </a:p>
      </dgm:t>
    </dgm:pt>
    <dgm:pt modelId="{328208F2-6DAF-4F70-A6D8-9612CEBAA0CE}">
      <dgm:prSet phldrT="[Text]" custT="1"/>
      <dgm:spPr/>
      <dgm:t>
        <a:bodyPr/>
        <a:lstStyle/>
        <a:p>
          <a:r>
            <a:rPr lang="en-US" sz="2800" dirty="0" smtClean="0"/>
            <a:t>Comprehensive 25%</a:t>
          </a:r>
          <a:endParaRPr lang="en-US" sz="2800" dirty="0"/>
        </a:p>
      </dgm:t>
    </dgm:pt>
    <dgm:pt modelId="{EB5C0C41-DE1C-4C84-A1DA-423DA9CC2398}" type="parTrans" cxnId="{7541EC29-B0A0-4D16-AE79-C362A6FF60AD}">
      <dgm:prSet/>
      <dgm:spPr/>
      <dgm:t>
        <a:bodyPr/>
        <a:lstStyle/>
        <a:p>
          <a:endParaRPr lang="en-US"/>
        </a:p>
      </dgm:t>
    </dgm:pt>
    <dgm:pt modelId="{82DD986B-8686-4EFA-88FA-C693342F3D7D}" type="sibTrans" cxnId="{7541EC29-B0A0-4D16-AE79-C362A6FF60AD}">
      <dgm:prSet/>
      <dgm:spPr/>
      <dgm:t>
        <a:bodyPr/>
        <a:lstStyle/>
        <a:p>
          <a:endParaRPr lang="en-US"/>
        </a:p>
      </dgm:t>
    </dgm:pt>
    <dgm:pt modelId="{825DD76C-4782-4175-BD5E-331238D23959}" type="pres">
      <dgm:prSet presAssocID="{638E4A68-453A-42AE-AE0C-C31A6D133072}" presName="Name0" presStyleCnt="0">
        <dgm:presLayoutVars>
          <dgm:dir/>
          <dgm:animLvl val="lvl"/>
          <dgm:resizeHandles val="exact"/>
        </dgm:presLayoutVars>
      </dgm:prSet>
      <dgm:spPr/>
    </dgm:pt>
    <dgm:pt modelId="{C9E18810-975D-418F-B84F-37DA7AD404B0}" type="pres">
      <dgm:prSet presAssocID="{992FD8DD-CD71-4A79-A3CD-4228C87CD99C}" presName="Name8" presStyleCnt="0"/>
      <dgm:spPr/>
    </dgm:pt>
    <dgm:pt modelId="{C3BFA650-8DA9-46F5-9624-E7BA9245478B}" type="pres">
      <dgm:prSet presAssocID="{992FD8DD-CD71-4A79-A3CD-4228C87CD99C}" presName="level" presStyleLbl="node1" presStyleIdx="0" presStyleCnt="5" custScaleY="15898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D772FA-97EA-4D72-BF5D-0A1C92186F60}" type="pres">
      <dgm:prSet presAssocID="{992FD8DD-CD71-4A79-A3CD-4228C87CD99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99DE45-B8E7-485D-BDCF-33BD0028B1A1}" type="pres">
      <dgm:prSet presAssocID="{D24F4F25-F641-468D-973C-0E1171F0DC07}" presName="Name8" presStyleCnt="0"/>
      <dgm:spPr/>
    </dgm:pt>
    <dgm:pt modelId="{ADF8EDA5-0E52-4BB6-B6F9-580599276869}" type="pres">
      <dgm:prSet presAssocID="{D24F4F25-F641-468D-973C-0E1171F0DC07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2F28F-4BC0-4238-BC8A-FFC4C3200B3D}" type="pres">
      <dgm:prSet presAssocID="{D24F4F25-F641-468D-973C-0E1171F0DC0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49451D-A09A-4B54-91E2-B1D76E64AF09}" type="pres">
      <dgm:prSet presAssocID="{E8CADF72-B181-4F27-B0D9-99387C8FCBC2}" presName="Name8" presStyleCnt="0"/>
      <dgm:spPr/>
    </dgm:pt>
    <dgm:pt modelId="{6476F9AD-4FD7-41A4-B7C5-13A7735DD590}" type="pres">
      <dgm:prSet presAssocID="{E8CADF72-B181-4F27-B0D9-99387C8FCBC2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348746-342F-450F-AA8F-B0281A0127D4}" type="pres">
      <dgm:prSet presAssocID="{E8CADF72-B181-4F27-B0D9-99387C8FCBC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E315DC-3A9A-45F8-B5C7-93FE5F8B11CD}" type="pres">
      <dgm:prSet presAssocID="{328208F2-6DAF-4F70-A6D8-9612CEBAA0CE}" presName="Name8" presStyleCnt="0"/>
      <dgm:spPr/>
    </dgm:pt>
    <dgm:pt modelId="{5F97DA30-89A0-47FA-A02A-4D04B806AA8E}" type="pres">
      <dgm:prSet presAssocID="{328208F2-6DAF-4F70-A6D8-9612CEBAA0CE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5599C0-0A42-4653-A49F-31C2A66CE08F}" type="pres">
      <dgm:prSet presAssocID="{328208F2-6DAF-4F70-A6D8-9612CEBAA0C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E4F321-DB3D-418C-BEB1-962D89115181}" type="pres">
      <dgm:prSet presAssocID="{C134E5B3-5B50-4F36-B0DE-CB7B18DB78E6}" presName="Name8" presStyleCnt="0"/>
      <dgm:spPr/>
    </dgm:pt>
    <dgm:pt modelId="{3EDD85BC-190C-430C-BE5D-51861C7EA8F8}" type="pres">
      <dgm:prSet presAssocID="{C134E5B3-5B50-4F36-B0DE-CB7B18DB78E6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E1640A-792B-47DF-9FDE-E82CA6E32E05}" type="pres">
      <dgm:prSet presAssocID="{C134E5B3-5B50-4F36-B0DE-CB7B18DB78E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5E7138-CA44-47D6-BDD8-47E44B0811B0}" srcId="{638E4A68-453A-42AE-AE0C-C31A6D133072}" destId="{992FD8DD-CD71-4A79-A3CD-4228C87CD99C}" srcOrd="0" destOrd="0" parTransId="{4C47FC7D-4A2E-424B-AC65-9DCA509B688E}" sibTransId="{081644FC-E412-4719-8BC0-F43B0EFD5F8A}"/>
    <dgm:cxn modelId="{2A0A4045-6064-4527-8FFC-CEF95600B40B}" type="presOf" srcId="{E8CADF72-B181-4F27-B0D9-99387C8FCBC2}" destId="{C7348746-342F-450F-AA8F-B0281A0127D4}" srcOrd="1" destOrd="0" presId="urn:microsoft.com/office/officeart/2005/8/layout/pyramid1"/>
    <dgm:cxn modelId="{140BDBFA-77B9-4E11-B2D1-368D2911C99C}" type="presOf" srcId="{C134E5B3-5B50-4F36-B0DE-CB7B18DB78E6}" destId="{B9E1640A-792B-47DF-9FDE-E82CA6E32E05}" srcOrd="1" destOrd="0" presId="urn:microsoft.com/office/officeart/2005/8/layout/pyramid1"/>
    <dgm:cxn modelId="{E03D2312-257E-413E-80DE-FA6686ED95D8}" srcId="{638E4A68-453A-42AE-AE0C-C31A6D133072}" destId="{E8CADF72-B181-4F27-B0D9-99387C8FCBC2}" srcOrd="2" destOrd="0" parTransId="{270BD54F-F394-4401-9899-DF729DED7B19}" sibTransId="{96252AE1-F4E8-415D-B2BC-0C84D7107D18}"/>
    <dgm:cxn modelId="{E6E4E65C-71E6-4E5A-B767-690AE0C3726B}" type="presOf" srcId="{328208F2-6DAF-4F70-A6D8-9612CEBAA0CE}" destId="{5F97DA30-89A0-47FA-A02A-4D04B806AA8E}" srcOrd="0" destOrd="0" presId="urn:microsoft.com/office/officeart/2005/8/layout/pyramid1"/>
    <dgm:cxn modelId="{084982DD-FA86-4DB7-AD83-8517AF1D1FD2}" type="presOf" srcId="{992FD8DD-CD71-4A79-A3CD-4228C87CD99C}" destId="{10D772FA-97EA-4D72-BF5D-0A1C92186F60}" srcOrd="1" destOrd="0" presId="urn:microsoft.com/office/officeart/2005/8/layout/pyramid1"/>
    <dgm:cxn modelId="{FBA5A0C8-5939-4907-95CC-D749BF2048DB}" type="presOf" srcId="{E8CADF72-B181-4F27-B0D9-99387C8FCBC2}" destId="{6476F9AD-4FD7-41A4-B7C5-13A7735DD590}" srcOrd="0" destOrd="0" presId="urn:microsoft.com/office/officeart/2005/8/layout/pyramid1"/>
    <dgm:cxn modelId="{21D5047D-3293-4AC5-B7A7-441B0B0033A5}" type="presOf" srcId="{D24F4F25-F641-468D-973C-0E1171F0DC07}" destId="{ADF8EDA5-0E52-4BB6-B6F9-580599276869}" srcOrd="0" destOrd="0" presId="urn:microsoft.com/office/officeart/2005/8/layout/pyramid1"/>
    <dgm:cxn modelId="{CD780116-5C16-451B-938C-D15CA4DF2D85}" type="presOf" srcId="{D24F4F25-F641-468D-973C-0E1171F0DC07}" destId="{74E2F28F-4BC0-4238-BC8A-FFC4C3200B3D}" srcOrd="1" destOrd="0" presId="urn:microsoft.com/office/officeart/2005/8/layout/pyramid1"/>
    <dgm:cxn modelId="{E86FA17B-092B-4EC2-9718-D8ED3567495D}" srcId="{638E4A68-453A-42AE-AE0C-C31A6D133072}" destId="{C134E5B3-5B50-4F36-B0DE-CB7B18DB78E6}" srcOrd="4" destOrd="0" parTransId="{1D578B83-C6E1-4640-BAD4-3627AAE71F19}" sibTransId="{E1BCBE34-15CB-48E5-AB5D-1ABE8D12F1A6}"/>
    <dgm:cxn modelId="{56FBF502-7ED4-4389-9F50-E2F62115B00E}" type="presOf" srcId="{328208F2-6DAF-4F70-A6D8-9612CEBAA0CE}" destId="{9E5599C0-0A42-4653-A49F-31C2A66CE08F}" srcOrd="1" destOrd="0" presId="urn:microsoft.com/office/officeart/2005/8/layout/pyramid1"/>
    <dgm:cxn modelId="{E1546F77-5AF0-4D17-B8A9-38A0A00B99A1}" type="presOf" srcId="{638E4A68-453A-42AE-AE0C-C31A6D133072}" destId="{825DD76C-4782-4175-BD5E-331238D23959}" srcOrd="0" destOrd="0" presId="urn:microsoft.com/office/officeart/2005/8/layout/pyramid1"/>
    <dgm:cxn modelId="{7541EC29-B0A0-4D16-AE79-C362A6FF60AD}" srcId="{638E4A68-453A-42AE-AE0C-C31A6D133072}" destId="{328208F2-6DAF-4F70-A6D8-9612CEBAA0CE}" srcOrd="3" destOrd="0" parTransId="{EB5C0C41-DE1C-4C84-A1DA-423DA9CC2398}" sibTransId="{82DD986B-8686-4EFA-88FA-C693342F3D7D}"/>
    <dgm:cxn modelId="{87C0B382-04A4-4606-ABE0-9F4CB137998D}" type="presOf" srcId="{992FD8DD-CD71-4A79-A3CD-4228C87CD99C}" destId="{C3BFA650-8DA9-46F5-9624-E7BA9245478B}" srcOrd="0" destOrd="0" presId="urn:microsoft.com/office/officeart/2005/8/layout/pyramid1"/>
    <dgm:cxn modelId="{EBF05907-3CB9-4FCA-B940-E3535564AC3D}" type="presOf" srcId="{C134E5B3-5B50-4F36-B0DE-CB7B18DB78E6}" destId="{3EDD85BC-190C-430C-BE5D-51861C7EA8F8}" srcOrd="0" destOrd="0" presId="urn:microsoft.com/office/officeart/2005/8/layout/pyramid1"/>
    <dgm:cxn modelId="{507EF3D4-913C-43C1-87CF-D89634222468}" srcId="{638E4A68-453A-42AE-AE0C-C31A6D133072}" destId="{D24F4F25-F641-468D-973C-0E1171F0DC07}" srcOrd="1" destOrd="0" parTransId="{021D09AD-D23B-46CB-84A8-FE7E62159348}" sibTransId="{98149216-7481-4C0E-9249-9DCD7CB44762}"/>
    <dgm:cxn modelId="{7C407EEC-57BC-4A31-93E7-4FE7F9C1B8A4}" type="presParOf" srcId="{825DD76C-4782-4175-BD5E-331238D23959}" destId="{C9E18810-975D-418F-B84F-37DA7AD404B0}" srcOrd="0" destOrd="0" presId="urn:microsoft.com/office/officeart/2005/8/layout/pyramid1"/>
    <dgm:cxn modelId="{5F22B953-CDBD-4F5E-B8C0-632F243B8CF6}" type="presParOf" srcId="{C9E18810-975D-418F-B84F-37DA7AD404B0}" destId="{C3BFA650-8DA9-46F5-9624-E7BA9245478B}" srcOrd="0" destOrd="0" presId="urn:microsoft.com/office/officeart/2005/8/layout/pyramid1"/>
    <dgm:cxn modelId="{224B79A8-A026-4E42-B4E7-5894A412C0FE}" type="presParOf" srcId="{C9E18810-975D-418F-B84F-37DA7AD404B0}" destId="{10D772FA-97EA-4D72-BF5D-0A1C92186F60}" srcOrd="1" destOrd="0" presId="urn:microsoft.com/office/officeart/2005/8/layout/pyramid1"/>
    <dgm:cxn modelId="{3E7776B5-EE02-4DE6-9232-62EF5F02ECC3}" type="presParOf" srcId="{825DD76C-4782-4175-BD5E-331238D23959}" destId="{3099DE45-B8E7-485D-BDCF-33BD0028B1A1}" srcOrd="1" destOrd="0" presId="urn:microsoft.com/office/officeart/2005/8/layout/pyramid1"/>
    <dgm:cxn modelId="{E828718A-DF75-49B6-BF48-8A8AC508D9AD}" type="presParOf" srcId="{3099DE45-B8E7-485D-BDCF-33BD0028B1A1}" destId="{ADF8EDA5-0E52-4BB6-B6F9-580599276869}" srcOrd="0" destOrd="0" presId="urn:microsoft.com/office/officeart/2005/8/layout/pyramid1"/>
    <dgm:cxn modelId="{EC470897-404A-4821-BC43-2719828EB465}" type="presParOf" srcId="{3099DE45-B8E7-485D-BDCF-33BD0028B1A1}" destId="{74E2F28F-4BC0-4238-BC8A-FFC4C3200B3D}" srcOrd="1" destOrd="0" presId="urn:microsoft.com/office/officeart/2005/8/layout/pyramid1"/>
    <dgm:cxn modelId="{44B861CF-8C26-42D9-A9AE-1195E30C54B2}" type="presParOf" srcId="{825DD76C-4782-4175-BD5E-331238D23959}" destId="{F149451D-A09A-4B54-91E2-B1D76E64AF09}" srcOrd="2" destOrd="0" presId="urn:microsoft.com/office/officeart/2005/8/layout/pyramid1"/>
    <dgm:cxn modelId="{95B98DAC-18FA-4A8B-A062-D65D23B9B958}" type="presParOf" srcId="{F149451D-A09A-4B54-91E2-B1D76E64AF09}" destId="{6476F9AD-4FD7-41A4-B7C5-13A7735DD590}" srcOrd="0" destOrd="0" presId="urn:microsoft.com/office/officeart/2005/8/layout/pyramid1"/>
    <dgm:cxn modelId="{8B7ED7E5-CC9B-4EE0-B63F-D865321F849F}" type="presParOf" srcId="{F149451D-A09A-4B54-91E2-B1D76E64AF09}" destId="{C7348746-342F-450F-AA8F-B0281A0127D4}" srcOrd="1" destOrd="0" presId="urn:microsoft.com/office/officeart/2005/8/layout/pyramid1"/>
    <dgm:cxn modelId="{A2BCF167-6160-47B7-8D1F-961BE00F946A}" type="presParOf" srcId="{825DD76C-4782-4175-BD5E-331238D23959}" destId="{06E315DC-3A9A-45F8-B5C7-93FE5F8B11CD}" srcOrd="3" destOrd="0" presId="urn:microsoft.com/office/officeart/2005/8/layout/pyramid1"/>
    <dgm:cxn modelId="{328F41C9-97B6-48C1-B0C6-CFF1D56BEB97}" type="presParOf" srcId="{06E315DC-3A9A-45F8-B5C7-93FE5F8B11CD}" destId="{5F97DA30-89A0-47FA-A02A-4D04B806AA8E}" srcOrd="0" destOrd="0" presId="urn:microsoft.com/office/officeart/2005/8/layout/pyramid1"/>
    <dgm:cxn modelId="{DCDC13D9-2701-42F6-8762-771437EDC6FE}" type="presParOf" srcId="{06E315DC-3A9A-45F8-B5C7-93FE5F8B11CD}" destId="{9E5599C0-0A42-4653-A49F-31C2A66CE08F}" srcOrd="1" destOrd="0" presId="urn:microsoft.com/office/officeart/2005/8/layout/pyramid1"/>
    <dgm:cxn modelId="{142FCBD1-9D81-4697-BF74-6685142D8A5A}" type="presParOf" srcId="{825DD76C-4782-4175-BD5E-331238D23959}" destId="{D3E4F321-DB3D-418C-BEB1-962D89115181}" srcOrd="4" destOrd="0" presId="urn:microsoft.com/office/officeart/2005/8/layout/pyramid1"/>
    <dgm:cxn modelId="{ADB857BF-0EF8-438E-9C36-EC601C28989B}" type="presParOf" srcId="{D3E4F321-DB3D-418C-BEB1-962D89115181}" destId="{3EDD85BC-190C-430C-BE5D-51861C7EA8F8}" srcOrd="0" destOrd="0" presId="urn:microsoft.com/office/officeart/2005/8/layout/pyramid1"/>
    <dgm:cxn modelId="{E7E15887-3DC9-48D5-9AED-466AB35810D0}" type="presParOf" srcId="{D3E4F321-DB3D-418C-BEB1-962D89115181}" destId="{B9E1640A-792B-47DF-9FDE-E82CA6E32E05}" srcOrd="1" destOrd="0" presId="urn:microsoft.com/office/officeart/2005/8/layout/pyramid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86C2E2-ED31-462C-9BB6-9C2B6D462E5A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819857-CCA5-4935-AFD0-8B044F9E1390}">
      <dgm:prSet/>
      <dgm:spPr/>
      <dgm:t>
        <a:bodyPr/>
        <a:lstStyle/>
        <a:p>
          <a:pPr rtl="0"/>
          <a:r>
            <a:rPr lang="en-US" dirty="0" smtClean="0"/>
            <a:t>Why Economics ?</a:t>
          </a:r>
          <a:endParaRPr lang="en-US" dirty="0"/>
        </a:p>
      </dgm:t>
    </dgm:pt>
    <dgm:pt modelId="{D7AE8312-1547-45F1-A890-B6444361E13F}" type="parTrans" cxnId="{50429F05-73F5-48B4-AEC3-8D30F4E6D621}">
      <dgm:prSet/>
      <dgm:spPr/>
      <dgm:t>
        <a:bodyPr/>
        <a:lstStyle/>
        <a:p>
          <a:endParaRPr lang="en-US"/>
        </a:p>
      </dgm:t>
    </dgm:pt>
    <dgm:pt modelId="{BC18C081-48D9-49D8-B6D0-9EE74909D0AD}" type="sibTrans" cxnId="{50429F05-73F5-48B4-AEC3-8D30F4E6D621}">
      <dgm:prSet/>
      <dgm:spPr/>
      <dgm:t>
        <a:bodyPr/>
        <a:lstStyle/>
        <a:p>
          <a:endParaRPr lang="en-US"/>
        </a:p>
      </dgm:t>
    </dgm:pt>
    <dgm:pt modelId="{6C49AE3F-84F5-495B-8D2C-D9903CFE5E39}" type="pres">
      <dgm:prSet presAssocID="{5086C2E2-ED31-462C-9BB6-9C2B6D462E5A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51D017-26F3-44E3-A35F-341EEB2CEE7B}" type="pres">
      <dgm:prSet presAssocID="{79819857-CCA5-4935-AFD0-8B044F9E1390}" presName="circ1TxSh" presStyleLbl="vennNode1" presStyleIdx="0" presStyleCnt="1"/>
      <dgm:spPr/>
      <dgm:t>
        <a:bodyPr/>
        <a:lstStyle/>
        <a:p>
          <a:endParaRPr lang="en-US"/>
        </a:p>
      </dgm:t>
    </dgm:pt>
  </dgm:ptLst>
  <dgm:cxnLst>
    <dgm:cxn modelId="{4B161E3F-2988-4020-A1D7-E87F1D8807E7}" type="presOf" srcId="{79819857-CCA5-4935-AFD0-8B044F9E1390}" destId="{6E51D017-26F3-44E3-A35F-341EEB2CEE7B}" srcOrd="0" destOrd="0" presId="urn:microsoft.com/office/officeart/2005/8/layout/venn1"/>
    <dgm:cxn modelId="{50429F05-73F5-48B4-AEC3-8D30F4E6D621}" srcId="{5086C2E2-ED31-462C-9BB6-9C2B6D462E5A}" destId="{79819857-CCA5-4935-AFD0-8B044F9E1390}" srcOrd="0" destOrd="0" parTransId="{D7AE8312-1547-45F1-A890-B6444361E13F}" sibTransId="{BC18C081-48D9-49D8-B6D0-9EE74909D0AD}"/>
    <dgm:cxn modelId="{8A53E59E-0EAA-4F8E-A079-FED821C04FD9}" type="presOf" srcId="{5086C2E2-ED31-462C-9BB6-9C2B6D462E5A}" destId="{6C49AE3F-84F5-495B-8D2C-D9903CFE5E39}" srcOrd="0" destOrd="0" presId="urn:microsoft.com/office/officeart/2005/8/layout/venn1"/>
    <dgm:cxn modelId="{4A5DA09E-11AF-46F9-B945-90FC0908CE83}" type="presParOf" srcId="{6C49AE3F-84F5-495B-8D2C-D9903CFE5E39}" destId="{6E51D017-26F3-44E3-A35F-341EEB2CEE7B}" srcOrd="0" destOrd="0" presId="urn:microsoft.com/office/officeart/2005/8/layout/ven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E4472-6DE6-4FAB-8782-ADE20AACEAE9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667BE-7636-4DB0-A53E-C23DE270B6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5AD46-3DD1-4EB8-95AA-3506C78BE0F0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A4647-E229-454C-8893-0E700579F8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5AD46-3DD1-4EB8-95AA-3506C78BE0F0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A4647-E229-454C-8893-0E700579F8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5AD46-3DD1-4EB8-95AA-3506C78BE0F0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A4647-E229-454C-8893-0E700579F8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5AD46-3DD1-4EB8-95AA-3506C78BE0F0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A4647-E229-454C-8893-0E700579F8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5AD46-3DD1-4EB8-95AA-3506C78BE0F0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A4647-E229-454C-8893-0E700579F8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5AD46-3DD1-4EB8-95AA-3506C78BE0F0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A4647-E229-454C-8893-0E700579F8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5AD46-3DD1-4EB8-95AA-3506C78BE0F0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A4647-E229-454C-8893-0E700579F8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5AD46-3DD1-4EB8-95AA-3506C78BE0F0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A4647-E229-454C-8893-0E700579F8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5AD46-3DD1-4EB8-95AA-3506C78BE0F0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A4647-E229-454C-8893-0E700579F8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5AD46-3DD1-4EB8-95AA-3506C78BE0F0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A4647-E229-454C-8893-0E700579F8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5AD46-3DD1-4EB8-95AA-3506C78BE0F0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7FA4647-E229-454C-8893-0E700579F8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B5AD46-3DD1-4EB8-95AA-3506C78BE0F0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FA4647-E229-454C-8893-0E700579F84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524000"/>
            <a:ext cx="7848600" cy="48768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        </a:t>
            </a:r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                				</a:t>
            </a:r>
            <a:r>
              <a:rPr lang="en-US" sz="3600" dirty="0" err="1" smtClean="0"/>
              <a:t>Sujata</a:t>
            </a:r>
            <a:r>
              <a:rPr lang="en-US" sz="3600" dirty="0" smtClean="0"/>
              <a:t> Desai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2000" y="1600200"/>
            <a:ext cx="761999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u="sng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ECONOMICS</a:t>
            </a:r>
            <a:endParaRPr lang="en-US" sz="8800" b="1" u="sng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82000" cy="19812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Indian Economic Development</a:t>
            </a:r>
            <a:br>
              <a:rPr lang="en-US" sz="3600" dirty="0" smtClean="0"/>
            </a:br>
            <a:r>
              <a:rPr lang="en-US" sz="3600" dirty="0" smtClean="0"/>
              <a:t>Unit 4 : Development experience (1947-90) and Economic Reforms since 1991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Content to be learn: </a:t>
            </a:r>
          </a:p>
          <a:p>
            <a:r>
              <a:rPr lang="en-US" dirty="0" smtClean="0"/>
              <a:t>A brief introduction of state of Indian economy on the eve of independence.</a:t>
            </a:r>
          </a:p>
          <a:p>
            <a:r>
              <a:rPr lang="en-US" dirty="0" smtClean="0"/>
              <a:t>Common goals of  five year plan.</a:t>
            </a:r>
          </a:p>
          <a:p>
            <a:r>
              <a:rPr lang="en-US" dirty="0" smtClean="0"/>
              <a:t>Main features, problems and policies of agriculture, industry and foreign trade.</a:t>
            </a:r>
          </a:p>
          <a:p>
            <a:r>
              <a:rPr lang="en-US" dirty="0" smtClean="0"/>
              <a:t>Economic Reforms since 1991: Need and features of LPG, an appraisal of LPG policies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Unit 5 : Current challenges facing Indian Economy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Content to be learn: </a:t>
            </a:r>
          </a:p>
          <a:p>
            <a:r>
              <a:rPr lang="en-US" dirty="0" smtClean="0"/>
              <a:t>Poverty </a:t>
            </a:r>
          </a:p>
          <a:p>
            <a:r>
              <a:rPr lang="en-US" dirty="0" smtClean="0"/>
              <a:t>Rural development</a:t>
            </a:r>
          </a:p>
          <a:p>
            <a:r>
              <a:rPr lang="en-US" dirty="0" smtClean="0"/>
              <a:t>Human Capital Formation</a:t>
            </a:r>
          </a:p>
          <a:p>
            <a:r>
              <a:rPr lang="en-US" dirty="0" smtClean="0"/>
              <a:t>Employment</a:t>
            </a:r>
          </a:p>
          <a:p>
            <a:r>
              <a:rPr lang="en-US" dirty="0" smtClean="0"/>
              <a:t>Inflation</a:t>
            </a:r>
          </a:p>
          <a:p>
            <a:r>
              <a:rPr lang="en-US" dirty="0" smtClean="0"/>
              <a:t>Infrastructure </a:t>
            </a:r>
          </a:p>
          <a:p>
            <a:r>
              <a:rPr lang="en-US" dirty="0" smtClean="0"/>
              <a:t>Sustainable Economic development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Development experience of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u="sng" dirty="0" smtClean="0"/>
              <a:t>Content to be learn: </a:t>
            </a:r>
            <a:endParaRPr lang="en-US" dirty="0" smtClean="0"/>
          </a:p>
          <a:p>
            <a:r>
              <a:rPr lang="en-US" dirty="0" smtClean="0"/>
              <a:t>A comparison with neighbors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India and Pakistan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Economics : XII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Section A:			Section B:</a:t>
            </a:r>
          </a:p>
          <a:p>
            <a:pPr lvl="8"/>
            <a:endParaRPr lang="en-US" dirty="0"/>
          </a:p>
        </p:txBody>
      </p:sp>
      <p:pic>
        <p:nvPicPr>
          <p:cNvPr id="2050" name="Picture 2" descr="C:\Users\Arvindbhai\Desktop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590800"/>
            <a:ext cx="2590800" cy="3276600"/>
          </a:xfrm>
          <a:prstGeom prst="rect">
            <a:avLst/>
          </a:prstGeom>
          <a:noFill/>
        </p:spPr>
      </p:pic>
      <p:pic>
        <p:nvPicPr>
          <p:cNvPr id="2051" name="Picture 3" descr="C:\Users\Arvindbhai\Desktop\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2514600"/>
            <a:ext cx="2590800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Introductory Micro Economics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Unit 1 :  Introduction     				06</a:t>
            </a:r>
          </a:p>
          <a:p>
            <a:pPr>
              <a:buNone/>
            </a:pPr>
            <a:r>
              <a:rPr lang="en-US" dirty="0" smtClean="0"/>
              <a:t>Unit 2 : Consumer’s equilibrium and </a:t>
            </a:r>
          </a:p>
          <a:p>
            <a:pPr>
              <a:buNone/>
            </a:pPr>
            <a:r>
              <a:rPr lang="en-US" dirty="0" smtClean="0"/>
              <a:t>              theory of Demand                           	16</a:t>
            </a:r>
          </a:p>
          <a:p>
            <a:pPr>
              <a:buNone/>
            </a:pPr>
            <a:r>
              <a:rPr lang="en-US" dirty="0" smtClean="0"/>
              <a:t>Unit 3 : Producer’s behaviour and</a:t>
            </a:r>
          </a:p>
          <a:p>
            <a:pPr>
              <a:buNone/>
            </a:pPr>
            <a:r>
              <a:rPr lang="en-US" dirty="0" smtClean="0"/>
              <a:t>              theory of Supply                              	16</a:t>
            </a:r>
          </a:p>
          <a:p>
            <a:pPr>
              <a:buNone/>
            </a:pPr>
            <a:r>
              <a:rPr lang="en-US" dirty="0" smtClean="0"/>
              <a:t>Unit 4 : Forms of market and Price            	                                     	   Determination under                                                       	   Perfect competition 			12   	</a:t>
            </a:r>
          </a:p>
          <a:p>
            <a:pPr>
              <a:buNone/>
            </a:pPr>
            <a:r>
              <a:rPr lang="en-US" dirty="0" smtClean="0"/>
              <a:t>								50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" y="5637212"/>
            <a:ext cx="7620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Introductory Macro 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Unit 5 : National Income and Related</a:t>
            </a:r>
          </a:p>
          <a:p>
            <a:pPr>
              <a:buNone/>
            </a:pPr>
            <a:r>
              <a:rPr lang="en-US" dirty="0" smtClean="0"/>
              <a:t>              Aggregates                                          	15</a:t>
            </a:r>
          </a:p>
          <a:p>
            <a:pPr>
              <a:buNone/>
            </a:pPr>
            <a:r>
              <a:rPr lang="en-US" dirty="0" smtClean="0"/>
              <a:t>Unit 6 : Money and Banking                            	08</a:t>
            </a:r>
          </a:p>
          <a:p>
            <a:pPr>
              <a:buNone/>
            </a:pPr>
            <a:r>
              <a:rPr lang="en-US" dirty="0" smtClean="0"/>
              <a:t>Unit 7 : Determination of Income and </a:t>
            </a:r>
          </a:p>
          <a:p>
            <a:pPr>
              <a:buNone/>
            </a:pPr>
            <a:r>
              <a:rPr lang="en-US" dirty="0" smtClean="0"/>
              <a:t>              Employment                                        	12</a:t>
            </a:r>
          </a:p>
          <a:p>
            <a:pPr>
              <a:buNone/>
            </a:pPr>
            <a:r>
              <a:rPr lang="en-US" dirty="0" smtClean="0"/>
              <a:t>Unit 8 : Government budget and the </a:t>
            </a:r>
          </a:p>
          <a:p>
            <a:pPr>
              <a:buNone/>
            </a:pPr>
            <a:r>
              <a:rPr lang="en-US" dirty="0" smtClean="0"/>
              <a:t>              Economy                                               	08</a:t>
            </a:r>
          </a:p>
          <a:p>
            <a:pPr>
              <a:buNone/>
            </a:pPr>
            <a:r>
              <a:rPr lang="en-US" dirty="0" smtClean="0"/>
              <a:t>Unit 9 : Balance of Payments                            	07   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               50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5791200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Unit 1 : Introduction of Micro and Macro 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Content to be learn: </a:t>
            </a:r>
          </a:p>
          <a:p>
            <a:r>
              <a:rPr lang="en-US" dirty="0" smtClean="0"/>
              <a:t>Meaning of Micro and Macro Economics</a:t>
            </a:r>
          </a:p>
          <a:p>
            <a:r>
              <a:rPr lang="en-US" dirty="0" smtClean="0"/>
              <a:t>What is an economy?</a:t>
            </a:r>
          </a:p>
          <a:p>
            <a:r>
              <a:rPr lang="en-US" dirty="0" smtClean="0"/>
              <a:t>Central problems of an economy</a:t>
            </a:r>
          </a:p>
          <a:p>
            <a:r>
              <a:rPr lang="en-US" dirty="0" smtClean="0"/>
              <a:t>Production possibility curve and opportunity cost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Unit 2 : Consumer’s equilibrium and theory of 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Conditions of consumer equilibrium using Utility and Indifference Curve approach</a:t>
            </a:r>
          </a:p>
          <a:p>
            <a:r>
              <a:rPr lang="en-US" dirty="0" smtClean="0"/>
              <a:t>Theory of demand : meaning of demand, demand curve, determinants of demand, elasticity of demand, factors affecting price elasticity of demand, measurement of price elasticity demand using three methods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i</a:t>
            </a:r>
            <a:r>
              <a:rPr lang="en-US" dirty="0" smtClean="0"/>
              <a:t>) Percentage method</a:t>
            </a:r>
          </a:p>
          <a:p>
            <a:pPr>
              <a:buNone/>
            </a:pPr>
            <a:r>
              <a:rPr lang="en-US" dirty="0" smtClean="0"/>
              <a:t>     ii) Geometric method</a:t>
            </a:r>
          </a:p>
          <a:p>
            <a:pPr>
              <a:buNone/>
            </a:pPr>
            <a:r>
              <a:rPr lang="en-US" dirty="0" smtClean="0"/>
              <a:t>     iii) total outlay method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Unit 3 : producer’s behaviour and theory of 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 Content to be learn: </a:t>
            </a:r>
          </a:p>
          <a:p>
            <a:r>
              <a:rPr lang="en-US" dirty="0" smtClean="0"/>
              <a:t>Production function </a:t>
            </a:r>
          </a:p>
          <a:p>
            <a:r>
              <a:rPr lang="en-US" dirty="0" smtClean="0"/>
              <a:t>Returns to a factor</a:t>
            </a:r>
          </a:p>
          <a:p>
            <a:r>
              <a:rPr lang="en-US" dirty="0" smtClean="0"/>
              <a:t>Cost and revenue</a:t>
            </a:r>
          </a:p>
          <a:p>
            <a:r>
              <a:rPr lang="en-US" dirty="0" smtClean="0"/>
              <a:t>Producer’s equilibrium and its conditions in terms of MR-MC </a:t>
            </a:r>
          </a:p>
          <a:p>
            <a:r>
              <a:rPr lang="en-US" dirty="0" smtClean="0"/>
              <a:t>Supply , determinants of supply, elasticity of supply and its measurement using percentage method and Geometric method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417638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Unit 4 : </a:t>
            </a:r>
            <a:r>
              <a:rPr lang="en-US" sz="4000" dirty="0" smtClean="0"/>
              <a:t>Forms of market and Price determination under perfect competition.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 Content to be learn:</a:t>
            </a:r>
          </a:p>
          <a:p>
            <a:r>
              <a:rPr lang="en-US" dirty="0" smtClean="0"/>
              <a:t>Perfect competition – features, determination of market equilibrium and effects of shift in demand and supply.</a:t>
            </a:r>
          </a:p>
          <a:p>
            <a:r>
              <a:rPr lang="en-US" dirty="0" smtClean="0"/>
              <a:t>Other market forms – Monopoly, monopolistic competition, oligopoly – their meaning and features</a:t>
            </a:r>
          </a:p>
          <a:p>
            <a:r>
              <a:rPr lang="en-US" dirty="0" smtClean="0"/>
              <a:t>Simple application of Demand and Supply- Price ceiling and price </a:t>
            </a:r>
            <a:r>
              <a:rPr lang="en-US" dirty="0" err="1" smtClean="0"/>
              <a:t>flore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Economics : XI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Part  A:			            Part  B: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		 Part  C: Project        </a:t>
            </a:r>
            <a:endParaRPr lang="en-US" dirty="0"/>
          </a:p>
        </p:txBody>
      </p:sp>
      <p:pic>
        <p:nvPicPr>
          <p:cNvPr id="4" name="Picture 3" descr="C:\Users\Arvindbhai\Desktop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819400"/>
            <a:ext cx="2522220" cy="2590800"/>
          </a:xfrm>
          <a:prstGeom prst="rect">
            <a:avLst/>
          </a:prstGeom>
          <a:noFill/>
        </p:spPr>
      </p:pic>
      <p:pic>
        <p:nvPicPr>
          <p:cNvPr id="5" name="Picture 2" descr="C:\Users\Arvindbhai\Desktop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2819400"/>
            <a:ext cx="25146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Unit 5 : National income and Related Aggregates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7192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Content to be learn:</a:t>
            </a:r>
          </a:p>
          <a:p>
            <a:r>
              <a:rPr lang="en-US" dirty="0" smtClean="0"/>
              <a:t>Some basic concepts : consumption good, capital good, final goods , intermediate goods,  stocks and flow</a:t>
            </a:r>
          </a:p>
          <a:p>
            <a:r>
              <a:rPr lang="en-US" dirty="0" smtClean="0"/>
              <a:t>Circular flow of income</a:t>
            </a:r>
          </a:p>
          <a:p>
            <a:r>
              <a:rPr lang="en-US" dirty="0" smtClean="0"/>
              <a:t>Methods of calculating National Income</a:t>
            </a:r>
          </a:p>
          <a:p>
            <a:r>
              <a:rPr lang="en-US" dirty="0" smtClean="0"/>
              <a:t>Aggregates related to National Income</a:t>
            </a:r>
          </a:p>
          <a:p>
            <a:r>
              <a:rPr lang="en-US" dirty="0" smtClean="0"/>
              <a:t>GDP, GNP, NNP, NDP etc…..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Unit 6 : Money and Banking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Content to be learn:</a:t>
            </a:r>
          </a:p>
          <a:p>
            <a:r>
              <a:rPr lang="en-US" dirty="0" smtClean="0"/>
              <a:t>Money – its meaning and functions</a:t>
            </a:r>
          </a:p>
          <a:p>
            <a:r>
              <a:rPr lang="en-US" dirty="0" smtClean="0"/>
              <a:t>Supply of money</a:t>
            </a:r>
          </a:p>
          <a:p>
            <a:r>
              <a:rPr lang="en-US" dirty="0" smtClean="0"/>
              <a:t>Money creation by the commercial banking system</a:t>
            </a:r>
          </a:p>
          <a:p>
            <a:r>
              <a:rPr lang="en-US" dirty="0" smtClean="0"/>
              <a:t>Central Bank and its functions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Unit 7 : Determination of Income and 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Content to be learn:</a:t>
            </a:r>
          </a:p>
          <a:p>
            <a:r>
              <a:rPr lang="en-US" dirty="0" smtClean="0"/>
              <a:t>Aggregate demand and its components</a:t>
            </a:r>
          </a:p>
          <a:p>
            <a:r>
              <a:rPr lang="en-US" dirty="0" smtClean="0"/>
              <a:t>Propensity to consume and propensity to save</a:t>
            </a:r>
          </a:p>
          <a:p>
            <a:r>
              <a:rPr lang="en-US" dirty="0" smtClean="0"/>
              <a:t>Short run equilibrium output, investment multiplier and its mechanism</a:t>
            </a:r>
          </a:p>
          <a:p>
            <a:r>
              <a:rPr lang="en-US" dirty="0" smtClean="0"/>
              <a:t>Meaning of full employment and involuntary unemployment</a:t>
            </a:r>
          </a:p>
          <a:p>
            <a:r>
              <a:rPr lang="en-US" dirty="0" smtClean="0"/>
              <a:t>Problems of excess demand and deficient demand and measures to correct them.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Government budget and the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 Content to be learn:</a:t>
            </a:r>
          </a:p>
          <a:p>
            <a:r>
              <a:rPr lang="en-US" dirty="0" smtClean="0"/>
              <a:t>Government budget – meaning, objectives and components</a:t>
            </a:r>
          </a:p>
          <a:p>
            <a:r>
              <a:rPr lang="en-US" dirty="0" smtClean="0"/>
              <a:t>Measures of government deficit</a:t>
            </a:r>
          </a:p>
          <a:p>
            <a:pPr>
              <a:buNone/>
            </a:pPr>
            <a:r>
              <a:rPr lang="en-US" dirty="0" smtClean="0"/>
              <a:t>       Revenue deficit </a:t>
            </a:r>
          </a:p>
          <a:p>
            <a:pPr>
              <a:buNone/>
            </a:pPr>
            <a:r>
              <a:rPr lang="en-US" dirty="0" smtClean="0"/>
              <a:t>       Primary deficit</a:t>
            </a:r>
          </a:p>
          <a:p>
            <a:pPr>
              <a:buNone/>
            </a:pPr>
            <a:r>
              <a:rPr lang="en-US" dirty="0" smtClean="0"/>
              <a:t>       Fiscal deficit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Unit 9 :Balance of payments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Content to be learn:</a:t>
            </a:r>
          </a:p>
          <a:p>
            <a:r>
              <a:rPr lang="en-US" dirty="0" smtClean="0"/>
              <a:t>Balance of payment account- meaning and components </a:t>
            </a:r>
          </a:p>
          <a:p>
            <a:r>
              <a:rPr lang="en-US" dirty="0" smtClean="0"/>
              <a:t>Foreign exchange rate</a:t>
            </a:r>
          </a:p>
          <a:p>
            <a:r>
              <a:rPr lang="en-US" dirty="0" smtClean="0"/>
              <a:t>Determination of exchange rate in a free market.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System of evaluation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Understanding of some basic economic concepts and development of economic reasoning which learners can apply in their day to day life as responsible citizens of a nation.</a:t>
            </a:r>
          </a:p>
          <a:p>
            <a:r>
              <a:rPr lang="en-US" dirty="0" smtClean="0"/>
              <a:t>Equipment with basic tools of Economics and Statistics to analyze economic issues.</a:t>
            </a:r>
          </a:p>
          <a:p>
            <a:r>
              <a:rPr lang="en-US" dirty="0" smtClean="0"/>
              <a:t>Development of understanding that thee can be more than one view on any economic issue and necessary skill to argue logically </a:t>
            </a:r>
            <a:r>
              <a:rPr lang="en-US" smtClean="0"/>
              <a:t>with reasoning.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Sample Paper</a:t>
            </a:r>
            <a:br>
              <a:rPr lang="en-US" dirty="0" smtClean="0"/>
            </a:br>
            <a:r>
              <a:rPr lang="en-US" dirty="0" smtClean="0"/>
              <a:t>Standard 11</a:t>
            </a:r>
            <a:r>
              <a:rPr lang="en-US" baseline="30000" dirty="0" smtClean="0"/>
              <a:t>th</a:t>
            </a:r>
            <a:endParaRPr lang="en-US" dirty="0"/>
          </a:p>
        </p:txBody>
      </p:sp>
      <p:pic>
        <p:nvPicPr>
          <p:cNvPr id="4" name="Content Placeholder 3" descr="eco 11 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219200"/>
            <a:ext cx="8534399" cy="5257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co 11 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295400"/>
            <a:ext cx="8534400" cy="5181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 for 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Units:							Marks</a:t>
            </a:r>
          </a:p>
          <a:p>
            <a:pPr>
              <a:buNone/>
            </a:pPr>
            <a:r>
              <a:rPr lang="en-US" dirty="0" smtClean="0"/>
              <a:t> 1. Introduction</a:t>
            </a:r>
          </a:p>
          <a:p>
            <a:pPr>
              <a:buNone/>
            </a:pPr>
            <a:r>
              <a:rPr lang="en-US" dirty="0" smtClean="0"/>
              <a:t>2. Collection , organization and                           13</a:t>
            </a:r>
          </a:p>
          <a:p>
            <a:pPr>
              <a:buNone/>
            </a:pPr>
            <a:r>
              <a:rPr lang="en-US" dirty="0" smtClean="0"/>
              <a:t>    presentation of data</a:t>
            </a:r>
          </a:p>
          <a:p>
            <a:pPr>
              <a:buNone/>
            </a:pPr>
            <a:r>
              <a:rPr lang="en-US" dirty="0" smtClean="0"/>
              <a:t>3. Statistical  tools and				   27</a:t>
            </a:r>
          </a:p>
          <a:p>
            <a:pPr>
              <a:buNone/>
            </a:pPr>
            <a:r>
              <a:rPr lang="en-US" dirty="0" smtClean="0"/>
              <a:t>    interpretation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Total						   40      </a:t>
            </a:r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5715000" y="2438400"/>
            <a:ext cx="228600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14400" y="4953000"/>
            <a:ext cx="777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eco 12 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1447800"/>
            <a:ext cx="8762999" cy="5257800"/>
          </a:xfr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Sample Paper</a:t>
            </a:r>
            <a:br>
              <a:rPr lang="en-US" dirty="0" smtClean="0"/>
            </a:br>
            <a:r>
              <a:rPr lang="en-US" dirty="0" smtClean="0"/>
              <a:t>Standard 12</a:t>
            </a:r>
            <a:r>
              <a:rPr lang="en-US" baseline="30000" dirty="0" smtClean="0"/>
              <a:t>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co 12 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990600"/>
            <a:ext cx="8839199" cy="5714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2971800"/>
            <a:ext cx="43226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THANK YOU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Indian Economic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Units :						Marks</a:t>
            </a:r>
          </a:p>
          <a:p>
            <a:pPr>
              <a:buNone/>
            </a:pPr>
            <a:r>
              <a:rPr lang="en-US" dirty="0" smtClean="0"/>
              <a:t>4. Development experience (1947-90)                 13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&amp;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Economic reforms 1991				   12</a:t>
            </a:r>
          </a:p>
          <a:p>
            <a:pPr>
              <a:buNone/>
            </a:pPr>
            <a:r>
              <a:rPr lang="en-US" dirty="0" smtClean="0"/>
              <a:t>5. Current challenges facing 			   15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Indian Economy                                              </a:t>
            </a:r>
          </a:p>
          <a:p>
            <a:pPr>
              <a:buNone/>
            </a:pPr>
            <a:r>
              <a:rPr lang="en-US" dirty="0" smtClean="0"/>
              <a:t>6. Development experience of India 		   10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with neighbors    </a:t>
            </a:r>
          </a:p>
          <a:p>
            <a:pPr>
              <a:buNone/>
            </a:pPr>
            <a:r>
              <a:rPr lang="en-US" dirty="0" smtClean="0"/>
              <a:t>		Total 						    50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990600" y="5791200"/>
            <a:ext cx="746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Project    					</a:t>
            </a:r>
            <a:r>
              <a:rPr lang="en-US" sz="2600" dirty="0" smtClean="0"/>
              <a:t>[10 marks]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Some of the examples of projects are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 report on demographic structure of your neighborhood.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Changing consumer awareness among household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S</a:t>
            </a:r>
            <a:r>
              <a:rPr lang="en-US" dirty="0" smtClean="0"/>
              <a:t>tudy of a cooperative institutions : milk cooperatives, marketing cooperatives etc…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Impact of global warming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Developing eco-friendly products applicable in school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Case study on public –private partnership, outsourcing and outward foreign direct investment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Open text based assessment (OTBA)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question paper will include a section on OTBA of 10 marks from unit : 6 of part B.</a:t>
            </a:r>
          </a:p>
          <a:p>
            <a:r>
              <a:rPr lang="en-US" dirty="0" smtClean="0"/>
              <a:t>This questions will be asked only during the annual examination.</a:t>
            </a:r>
          </a:p>
          <a:p>
            <a:r>
              <a:rPr lang="en-US" dirty="0" smtClean="0"/>
              <a:t>It is designed to test  the higher order thinking skills of students.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Statistic for Economics</a:t>
            </a:r>
            <a:br>
              <a:rPr lang="en-US" dirty="0" smtClean="0"/>
            </a:br>
            <a:r>
              <a:rPr lang="en-US" dirty="0" smtClean="0"/>
              <a:t>Unit : 1  Introduction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u="sng" dirty="0" smtClean="0"/>
              <a:t>Content to be learn:</a:t>
            </a:r>
            <a:endParaRPr lang="en-US" dirty="0" smtClean="0"/>
          </a:p>
          <a:p>
            <a:r>
              <a:rPr lang="en-US" dirty="0" smtClean="0"/>
              <a:t>What is Economics?</a:t>
            </a:r>
          </a:p>
          <a:p>
            <a:r>
              <a:rPr lang="en-US" dirty="0" smtClean="0"/>
              <a:t>What is Statistics ?</a:t>
            </a:r>
          </a:p>
          <a:p>
            <a:r>
              <a:rPr lang="en-US" dirty="0" smtClean="0"/>
              <a:t>Meaning , scope and importance of statistics in Economics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UNIT 2 : Collection, </a:t>
            </a:r>
            <a:r>
              <a:rPr lang="en-US" dirty="0" err="1" smtClean="0"/>
              <a:t>organisation</a:t>
            </a:r>
            <a:r>
              <a:rPr lang="en-US" dirty="0" smtClean="0"/>
              <a:t> and presentation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u="sng" dirty="0" smtClean="0"/>
              <a:t>Content to be learn: </a:t>
            </a:r>
            <a:endParaRPr lang="en-US" dirty="0" smtClean="0"/>
          </a:p>
          <a:p>
            <a:r>
              <a:rPr lang="en-US" dirty="0" smtClean="0"/>
              <a:t>Collection of data:  sources of data, methods of collecting data, important sources of collecting data and census of India and NSSO.</a:t>
            </a:r>
          </a:p>
          <a:p>
            <a:r>
              <a:rPr lang="en-US" dirty="0" smtClean="0"/>
              <a:t>Organization of data: meaning and types of variables, frequency distribution.</a:t>
            </a:r>
          </a:p>
          <a:p>
            <a:r>
              <a:rPr lang="en-US" dirty="0" smtClean="0"/>
              <a:t>Presentation of data : Tabular and diagrammatic presentation of data</a:t>
            </a:r>
          </a:p>
          <a:p>
            <a:pPr marL="571500" indent="-571500">
              <a:buNone/>
            </a:pPr>
            <a:r>
              <a:rPr lang="en-US" dirty="0" smtClean="0"/>
              <a:t>	Geometric forms : bar diagram and pie diagram</a:t>
            </a:r>
          </a:p>
          <a:p>
            <a:pPr marL="571500" indent="-571500">
              <a:buNone/>
            </a:pPr>
            <a:r>
              <a:rPr lang="en-US" dirty="0" smtClean="0"/>
              <a:t>	Frequency diagrams: histogram, polygon and ogive and Arithmetic line graphs : time series graphs 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838200" y="5029200"/>
            <a:ext cx="228600" cy="76200"/>
          </a:xfrm>
          <a:prstGeom prst="rightArrow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838200" y="5410200"/>
            <a:ext cx="228600" cy="76200"/>
          </a:xfrm>
          <a:prstGeom prst="rightArrow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838200" y="5715000"/>
            <a:ext cx="228600" cy="76200"/>
          </a:xfrm>
          <a:prstGeom prst="rightArrow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Unit 3 : Statistical tools and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Content to be learn:</a:t>
            </a:r>
            <a:r>
              <a:rPr lang="en-US" dirty="0" smtClean="0"/>
              <a:t> </a:t>
            </a:r>
          </a:p>
          <a:p>
            <a:r>
              <a:rPr lang="en-US" dirty="0" smtClean="0"/>
              <a:t>Measures of </a:t>
            </a:r>
            <a:r>
              <a:rPr lang="en-US" dirty="0"/>
              <a:t>C</a:t>
            </a:r>
            <a:r>
              <a:rPr lang="en-US" dirty="0" smtClean="0"/>
              <a:t>entral Tendency : Mean , Median and Mode</a:t>
            </a:r>
          </a:p>
          <a:p>
            <a:r>
              <a:rPr lang="en-US" dirty="0" smtClean="0"/>
              <a:t>Measures of dispersion : Absolute dispersion, relative dispersion, Lorenz curve </a:t>
            </a:r>
          </a:p>
          <a:p>
            <a:r>
              <a:rPr lang="en-US" dirty="0" smtClean="0"/>
              <a:t>Correlation : Meaning, Scatter diagrams, measures of correlation</a:t>
            </a:r>
          </a:p>
          <a:p>
            <a:r>
              <a:rPr lang="en-US" dirty="0" smtClean="0"/>
              <a:t>Introduction to Index Numbers: Meaning, Types : WPI, CPI, index of industrial production, uses of index numbers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322</TotalTime>
  <Words>934</Words>
  <Application>Microsoft Office PowerPoint</Application>
  <PresentationFormat>On-screen Show (4:3)</PresentationFormat>
  <Paragraphs>183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Flow</vt:lpstr>
      <vt:lpstr>Slide 1</vt:lpstr>
      <vt:lpstr>Economics : XI</vt:lpstr>
      <vt:lpstr>Statistics for Economics</vt:lpstr>
      <vt:lpstr>Indian Economic Development</vt:lpstr>
      <vt:lpstr>Project         [10 marks]</vt:lpstr>
      <vt:lpstr>Open text based assessment (OTBA)</vt:lpstr>
      <vt:lpstr>Statistic for Economics Unit : 1  Introduction </vt:lpstr>
      <vt:lpstr>UNIT 2 : Collection, organisation and presentation of data</vt:lpstr>
      <vt:lpstr>Unit 3 : Statistical tools and interpretation</vt:lpstr>
      <vt:lpstr>Indian Economic Development Unit 4 : Development experience (1947-90) and Economic Reforms since 1991</vt:lpstr>
      <vt:lpstr>Unit 5 : Current challenges facing Indian Economy </vt:lpstr>
      <vt:lpstr>Development experience of India</vt:lpstr>
      <vt:lpstr>Economics : XII</vt:lpstr>
      <vt:lpstr>Introductory Micro Economics :</vt:lpstr>
      <vt:lpstr>Introductory Macro Economics</vt:lpstr>
      <vt:lpstr>Unit 1 : Introduction of Micro and Macro Economics</vt:lpstr>
      <vt:lpstr>Unit 2 : Consumer’s equilibrium and theory of Demand</vt:lpstr>
      <vt:lpstr>Unit 3 : producer’s behaviour and theory of Supply</vt:lpstr>
      <vt:lpstr>Unit 4 : Forms of market and Price determination under perfect competition.</vt:lpstr>
      <vt:lpstr>Unit 5 : National income and Related Aggregates</vt:lpstr>
      <vt:lpstr>Unit 6 : Money and Banking</vt:lpstr>
      <vt:lpstr>Unit 7 : Determination of Income and Employment</vt:lpstr>
      <vt:lpstr>Government budget and the Economy</vt:lpstr>
      <vt:lpstr>Unit 9 :Balance of payments</vt:lpstr>
      <vt:lpstr>System of evaluation</vt:lpstr>
      <vt:lpstr>Slide 26</vt:lpstr>
      <vt:lpstr>Slide 27</vt:lpstr>
      <vt:lpstr>Sample Paper Standard 11th</vt:lpstr>
      <vt:lpstr>Slide 29</vt:lpstr>
      <vt:lpstr>Sample Paper Standard 12th</vt:lpstr>
      <vt:lpstr>Slide 31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</dc:title>
  <dc:creator>Arvindbhai</dc:creator>
  <cp:lastModifiedBy>Arvindbhai</cp:lastModifiedBy>
  <cp:revision>72</cp:revision>
  <dcterms:created xsi:type="dcterms:W3CDTF">2016-11-29T11:14:00Z</dcterms:created>
  <dcterms:modified xsi:type="dcterms:W3CDTF">2016-12-02T17:52:46Z</dcterms:modified>
</cp:coreProperties>
</file>